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27"/>
  </p:notesMasterIdLst>
  <p:sldIdLst>
    <p:sldId id="276" r:id="rId3"/>
    <p:sldId id="290" r:id="rId4"/>
    <p:sldId id="292" r:id="rId5"/>
    <p:sldId id="294" r:id="rId6"/>
    <p:sldId id="289" r:id="rId7"/>
    <p:sldId id="279" r:id="rId8"/>
    <p:sldId id="281" r:id="rId9"/>
    <p:sldId id="295" r:id="rId10"/>
    <p:sldId id="296" r:id="rId11"/>
    <p:sldId id="297" r:id="rId12"/>
    <p:sldId id="298" r:id="rId13"/>
    <p:sldId id="301" r:id="rId14"/>
    <p:sldId id="303" r:id="rId15"/>
    <p:sldId id="311" r:id="rId16"/>
    <p:sldId id="314" r:id="rId17"/>
    <p:sldId id="315" r:id="rId18"/>
    <p:sldId id="304" r:id="rId19"/>
    <p:sldId id="308" r:id="rId20"/>
    <p:sldId id="310" r:id="rId21"/>
    <p:sldId id="316" r:id="rId22"/>
    <p:sldId id="318" r:id="rId23"/>
    <p:sldId id="321" r:id="rId24"/>
    <p:sldId id="323" r:id="rId25"/>
    <p:sldId id="324" r:id="rId26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7"/>
    <p:restoredTop sz="94666"/>
  </p:normalViewPr>
  <p:slideViewPr>
    <p:cSldViewPr snapToGrid="0" snapToObjects="1">
      <p:cViewPr varScale="1">
        <p:scale>
          <a:sx n="46" d="100"/>
          <a:sy n="46" d="100"/>
        </p:scale>
        <p:origin x="3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356"/>
      <c:depthPercent val="17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54140474469228"/>
          <c:y val="0.15721097176166815"/>
          <c:w val="0.81024058616440076"/>
          <c:h val="0.75243303425527985"/>
        </c:manualLayout>
      </c:layout>
      <c:pie3DChart>
        <c:varyColors val="1"/>
        <c:ser>
          <c:idx val="0"/>
          <c:order val="0"/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39700" h="127000"/>
              </a:sp3d>
            </c:spPr>
            <c:extLst>
              <c:ext xmlns:c16="http://schemas.microsoft.com/office/drawing/2014/chart" uri="{C3380CC4-5D6E-409C-BE32-E72D297353CC}">
                <c16:uniqueId val="{00000001-75B1-4C85-9D62-41054F0338F5}"/>
              </c:ext>
            </c:extLst>
          </c:dPt>
          <c:dPt>
            <c:idx val="1"/>
            <c:bubble3D val="0"/>
            <c:spPr>
              <a:solidFill>
                <a:srgbClr val="0070C0">
                  <a:alpha val="92000"/>
                </a:srgb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5B1-4C85-9D62-41054F0338F5}"/>
              </c:ext>
            </c:extLst>
          </c:dPt>
          <c:dLbls>
            <c:dLbl>
              <c:idx val="0"/>
              <c:layout>
                <c:manualLayout>
                  <c:x val="9.6633218831592455E-2"/>
                  <c:y val="-0.3703703703703703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C6CEDF3-0B78-43B6-A379-75DC8EAAB7B8}" type="CATEGORYNAME">
                      <a:rPr lang="en-US" sz="1600"/>
                      <a:pPr>
                        <a:defRPr sz="1600">
                          <a:solidFill>
                            <a:schemeClr val="dk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 dirty="0"/>
                      <a:t>
</a:t>
                    </a:r>
                    <a:fld id="{99A45F0A-B428-423A-8891-1F09C11F1452}" type="PERCENTAGE">
                      <a:rPr lang="en-US" sz="1600" baseline="0"/>
                      <a:pPr>
                        <a:defRPr sz="1600">
                          <a:solidFill>
                            <a:schemeClr val="dk1"/>
                          </a:solidFill>
                        </a:defRPr>
                      </a:pPr>
                      <a:t>[PERCENTAGE]</a:t>
                    </a:fld>
                    <a:endParaRPr lang="en-US" sz="1600" baseline="0" dirty="0"/>
                  </a:p>
                </c:rich>
              </c:tx>
              <c:spPr>
                <a:solidFill>
                  <a:srgbClr val="00B050"/>
                </a:solidFill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80113516473472"/>
                      <c:h val="0.251873450330059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5B1-4C85-9D62-41054F0338F5}"/>
                </c:ext>
              </c:extLst>
            </c:dLbl>
            <c:dLbl>
              <c:idx val="1"/>
              <c:layout>
                <c:manualLayout>
                  <c:x val="0.12107341751389697"/>
                  <c:y val="-5.67132506842698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8EB6979-D173-4A0C-9C81-8E7D5A62D449}" type="CATEGORYNAME">
                      <a:rPr lang="en-US" sz="1600"/>
                      <a:pPr>
                        <a:defRPr sz="1600">
                          <a:solidFill>
                            <a:schemeClr val="dk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 dirty="0"/>
                      <a:t>
</a:t>
                    </a:r>
                    <a:fld id="{3749535D-72F0-4FFB-BA00-F04883B74B45}" type="PERCENTAGE">
                      <a:rPr lang="en-US" sz="1600" baseline="0"/>
                      <a:pPr>
                        <a:defRPr sz="1600">
                          <a:solidFill>
                            <a:schemeClr val="dk1"/>
                          </a:solidFill>
                        </a:defRPr>
                      </a:pPr>
                      <a:t>[PERCENTAGE]</a:t>
                    </a:fld>
                    <a:endParaRPr lang="en-US" sz="1600" baseline="0" dirty="0"/>
                  </a:p>
                </c:rich>
              </c:tx>
              <c:spPr>
                <a:solidFill>
                  <a:srgbClr val="4472C4"/>
                </a:solidFill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77772879916691"/>
                      <c:h val="0.251873450330059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5B1-4C85-9D62-41054F0338F5}"/>
                </c:ext>
              </c:extLst>
            </c:dLbl>
            <c:spPr>
              <a:solidFill>
                <a:srgbClr val="4472C4"/>
              </a:solidFill>
              <a:ln w="127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Sheet1!$D$4:$D$5</c:f>
              <c:strCache>
                <c:ptCount val="2"/>
                <c:pt idx="0">
                  <c:v>Area Planted</c:v>
                </c:pt>
                <c:pt idx="1">
                  <c:v>Area Irrigated</c:v>
                </c:pt>
              </c:strCache>
            </c:strRef>
          </c:cat>
          <c:val>
            <c:numRef>
              <c:f>Sheet1!$E$4:$E$5</c:f>
              <c:numCache>
                <c:formatCode>#,##0</c:formatCode>
                <c:ptCount val="2"/>
                <c:pt idx="0">
                  <c:v>17000000</c:v>
                </c:pt>
                <c:pt idx="1">
                  <c:v>425000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B1-4C85-9D62-41054F0338F5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344"/>
      <c:depthPercent val="17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5E-2"/>
          <c:y val="0"/>
          <c:w val="0.81388888888888888"/>
          <c:h val="0.77314814814814814"/>
        </c:manualLayout>
      </c:layout>
      <c:pie3DChart>
        <c:varyColors val="1"/>
        <c:ser>
          <c:idx val="0"/>
          <c:order val="0"/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39700" h="127000"/>
              </a:sp3d>
            </c:spPr>
            <c:extLst>
              <c:ext xmlns:c16="http://schemas.microsoft.com/office/drawing/2014/chart" uri="{C3380CC4-5D6E-409C-BE32-E72D297353CC}">
                <c16:uniqueId val="{00000001-3636-4A7A-B828-3B148C682216}"/>
              </c:ext>
            </c:extLst>
          </c:dPt>
          <c:dPt>
            <c:idx val="1"/>
            <c:bubble3D val="0"/>
            <c:spPr>
              <a:solidFill>
                <a:srgbClr val="FFC000">
                  <a:alpha val="92000"/>
                </a:srgb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636-4A7A-B828-3B148C682216}"/>
              </c:ext>
            </c:extLst>
          </c:dPt>
          <c:dLbls>
            <c:dLbl>
              <c:idx val="0"/>
              <c:layout>
                <c:manualLayout>
                  <c:x val="6.6917322834645673E-2"/>
                  <c:y val="4.6296296296296294E-3"/>
                </c:manualLayout>
              </c:layout>
              <c:spPr>
                <a:solidFill>
                  <a:srgbClr val="00B050"/>
                </a:solidFill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03040244969377"/>
                      <c:h val="0.242638888888888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636-4A7A-B828-3B148C682216}"/>
                </c:ext>
              </c:extLst>
            </c:dLbl>
            <c:dLbl>
              <c:idx val="1"/>
              <c:layout>
                <c:manualLayout>
                  <c:x val="0.20416666666666666"/>
                  <c:y val="-0.15509259259259267"/>
                </c:manualLayout>
              </c:layout>
              <c:spPr>
                <a:solidFill>
                  <a:srgbClr val="FFC000"/>
                </a:solidFill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31955380577426"/>
                      <c:h val="0.233379629629629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636-4A7A-B828-3B148C682216}"/>
                </c:ext>
              </c:extLst>
            </c:dLbl>
            <c:spPr>
              <a:solidFill>
                <a:schemeClr val="lt1"/>
              </a:solidFill>
              <a:ln w="127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Sheet1!$D$4:$D$5</c:f>
              <c:strCache>
                <c:ptCount val="2"/>
                <c:pt idx="0">
                  <c:v>With</c:v>
                </c:pt>
                <c:pt idx="1">
                  <c:v>Without</c:v>
                </c:pt>
              </c:strCache>
            </c:strRef>
          </c:cat>
          <c:val>
            <c:numRef>
              <c:f>Sheet1!$E$4:$E$5</c:f>
              <c:numCache>
                <c:formatCode>#,##0</c:formatCode>
                <c:ptCount val="2"/>
                <c:pt idx="0">
                  <c:v>1500000</c:v>
                </c:pt>
                <c:pt idx="1">
                  <c:v>7300000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36-4A7A-B828-3B148C682216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19D537-9306-41DF-A591-14A12140FF19}" type="doc">
      <dgm:prSet loTypeId="urn:microsoft.com/office/officeart/2005/8/layout/radial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2EBBCA4-4C64-445F-AC06-C27BB7FFE476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3000" b="0" dirty="0" smtClean="0">
              <a:solidFill>
                <a:schemeClr val="tx1"/>
              </a:solidFill>
              <a:effectLst/>
            </a:rPr>
            <a:t>Thematic</a:t>
          </a:r>
        </a:p>
        <a:p>
          <a:r>
            <a:rPr lang="en-US" sz="3000" b="0" dirty="0" smtClean="0">
              <a:solidFill>
                <a:schemeClr val="tx1"/>
              </a:solidFill>
              <a:effectLst/>
            </a:rPr>
            <a:t>Sessions</a:t>
          </a:r>
          <a:endParaRPr lang="en-US" sz="3000" b="0" dirty="0">
            <a:solidFill>
              <a:schemeClr val="tx1"/>
            </a:solidFill>
            <a:effectLst/>
          </a:endParaRPr>
        </a:p>
      </dgm:t>
    </dgm:pt>
    <dgm:pt modelId="{22445FE0-6973-4C40-858E-96D8C50374F0}" type="parTrans" cxnId="{B6D0783D-8DD5-4C48-875C-DA778315AAFB}">
      <dgm:prSet/>
      <dgm:spPr/>
      <dgm:t>
        <a:bodyPr/>
        <a:lstStyle/>
        <a:p>
          <a:endParaRPr lang="en-US"/>
        </a:p>
      </dgm:t>
    </dgm:pt>
    <dgm:pt modelId="{44619C4C-D784-4B20-8487-B9786C30F6F2}" type="sibTrans" cxnId="{B6D0783D-8DD5-4C48-875C-DA778315AAFB}">
      <dgm:prSet/>
      <dgm:spPr/>
      <dgm:t>
        <a:bodyPr/>
        <a:lstStyle/>
        <a:p>
          <a:endParaRPr lang="en-US"/>
        </a:p>
      </dgm:t>
    </dgm:pt>
    <dgm:pt modelId="{244894E5-73E0-446D-BC87-E7C22627B893}">
      <dgm:prSet phldrT="[Text]" custT="1"/>
      <dgm:spPr>
        <a:solidFill>
          <a:srgbClr val="33CCCC"/>
        </a:solidFill>
      </dgm:spPr>
      <dgm:t>
        <a:bodyPr/>
        <a:lstStyle/>
        <a:p>
          <a:r>
            <a:rPr lang="en-US" sz="2000" dirty="0" smtClean="0">
              <a:solidFill>
                <a:schemeClr val="tx1"/>
              </a:solidFill>
              <a:effectLst/>
            </a:rPr>
            <a:t>1. Agriculture Transformation</a:t>
          </a:r>
          <a:endParaRPr lang="en-US" sz="2000" dirty="0">
            <a:solidFill>
              <a:schemeClr val="tx1"/>
            </a:solidFill>
            <a:effectLst/>
          </a:endParaRPr>
        </a:p>
      </dgm:t>
    </dgm:pt>
    <dgm:pt modelId="{B982C901-18E6-4BA0-B068-B35DD6C40879}" type="parTrans" cxnId="{08D718EC-E4FC-41EC-91EC-82E03CD85725}">
      <dgm:prSet/>
      <dgm:spPr/>
      <dgm:t>
        <a:bodyPr/>
        <a:lstStyle/>
        <a:p>
          <a:endParaRPr lang="en-US"/>
        </a:p>
      </dgm:t>
    </dgm:pt>
    <dgm:pt modelId="{CBEB8828-386D-4347-B269-2649DC5FCD07}" type="sibTrans" cxnId="{08D718EC-E4FC-41EC-91EC-82E03CD85725}">
      <dgm:prSet/>
      <dgm:spPr/>
      <dgm:t>
        <a:bodyPr/>
        <a:lstStyle/>
        <a:p>
          <a:endParaRPr lang="en-US"/>
        </a:p>
      </dgm:t>
    </dgm:pt>
    <dgm:pt modelId="{9BE39C56-1F38-49A2-AF26-918075697343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dirty="0" smtClean="0">
              <a:solidFill>
                <a:schemeClr val="tx1"/>
              </a:solidFill>
              <a:effectLst/>
            </a:rPr>
            <a:t>3. Youth in agriculture</a:t>
          </a:r>
          <a:endParaRPr lang="en-US" sz="2000" dirty="0">
            <a:solidFill>
              <a:schemeClr val="tx1"/>
            </a:solidFill>
            <a:effectLst/>
          </a:endParaRPr>
        </a:p>
      </dgm:t>
    </dgm:pt>
    <dgm:pt modelId="{9610C659-FCC5-4D25-92C1-4B297724FC0F}" type="parTrans" cxnId="{062EE180-D5D6-41AD-84A2-135A680A5BFA}">
      <dgm:prSet/>
      <dgm:spPr/>
      <dgm:t>
        <a:bodyPr/>
        <a:lstStyle/>
        <a:p>
          <a:endParaRPr lang="en-US"/>
        </a:p>
      </dgm:t>
    </dgm:pt>
    <dgm:pt modelId="{F0291CDE-336D-44A9-8DBC-A48C85D87905}" type="sibTrans" cxnId="{062EE180-D5D6-41AD-84A2-135A680A5BFA}">
      <dgm:prSet/>
      <dgm:spPr/>
      <dgm:t>
        <a:bodyPr/>
        <a:lstStyle/>
        <a:p>
          <a:endParaRPr lang="en-US"/>
        </a:p>
      </dgm:t>
    </dgm:pt>
    <dgm:pt modelId="{CB9D4C62-3A5D-4EDF-B0C5-A6F459FF1331}">
      <dgm:prSet phldrT="[Text]" custT="1"/>
      <dgm:spPr>
        <a:solidFill>
          <a:srgbClr val="99FFCC"/>
        </a:solidFill>
      </dgm:spPr>
      <dgm:t>
        <a:bodyPr/>
        <a:lstStyle/>
        <a:p>
          <a:r>
            <a:rPr lang="en-US" sz="2000" dirty="0" smtClean="0">
              <a:solidFill>
                <a:schemeClr val="tx1"/>
              </a:solidFill>
              <a:effectLst/>
            </a:rPr>
            <a:t>5. Progress in Policy reforms</a:t>
          </a:r>
          <a:endParaRPr lang="en-US" sz="2000" dirty="0">
            <a:solidFill>
              <a:schemeClr val="tx1"/>
            </a:solidFill>
            <a:effectLst/>
          </a:endParaRPr>
        </a:p>
      </dgm:t>
    </dgm:pt>
    <dgm:pt modelId="{78EA2090-0F4C-4101-9F42-3B8B5981638D}" type="parTrans" cxnId="{8073EEA6-0D19-4FE8-9E85-3B4942C4FF33}">
      <dgm:prSet/>
      <dgm:spPr/>
      <dgm:t>
        <a:bodyPr/>
        <a:lstStyle/>
        <a:p>
          <a:endParaRPr lang="en-US"/>
        </a:p>
      </dgm:t>
    </dgm:pt>
    <dgm:pt modelId="{3F0B1D92-F9C1-4E60-906D-25FDCAD12700}" type="sibTrans" cxnId="{8073EEA6-0D19-4FE8-9E85-3B4942C4FF33}">
      <dgm:prSet/>
      <dgm:spPr/>
      <dgm:t>
        <a:bodyPr/>
        <a:lstStyle/>
        <a:p>
          <a:endParaRPr lang="en-US"/>
        </a:p>
      </dgm:t>
    </dgm:pt>
    <dgm:pt modelId="{2CF3295A-2334-4229-82E1-837A8B07E896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000" dirty="0" smtClean="0">
              <a:solidFill>
                <a:schemeClr val="tx1"/>
              </a:solidFill>
              <a:effectLst/>
            </a:rPr>
            <a:t>4. Nutrition</a:t>
          </a:r>
          <a:endParaRPr lang="en-US" sz="2000" dirty="0">
            <a:solidFill>
              <a:schemeClr val="tx1"/>
            </a:solidFill>
            <a:effectLst/>
          </a:endParaRPr>
        </a:p>
      </dgm:t>
    </dgm:pt>
    <dgm:pt modelId="{0804B477-D78E-47FD-A2E1-8919BEF1C0A9}" type="parTrans" cxnId="{93FE9194-2E82-4292-B81E-11C9AF61931A}">
      <dgm:prSet/>
      <dgm:spPr/>
      <dgm:t>
        <a:bodyPr/>
        <a:lstStyle/>
        <a:p>
          <a:endParaRPr lang="en-US"/>
        </a:p>
      </dgm:t>
    </dgm:pt>
    <dgm:pt modelId="{95E10B01-8F51-4E31-9AB6-C126698C4023}" type="sibTrans" cxnId="{93FE9194-2E82-4292-B81E-11C9AF61931A}">
      <dgm:prSet/>
      <dgm:spPr/>
      <dgm:t>
        <a:bodyPr/>
        <a:lstStyle/>
        <a:p>
          <a:endParaRPr lang="en-US"/>
        </a:p>
      </dgm:t>
    </dgm:pt>
    <dgm:pt modelId="{56DD1BCC-E6CF-47B8-86C0-4ABEAD16D184}" type="pres">
      <dgm:prSet presAssocID="{F219D537-9306-41DF-A591-14A12140FF1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153021-D054-4081-9147-1B79C110513E}" type="pres">
      <dgm:prSet presAssocID="{42EBBCA4-4C64-445F-AC06-C27BB7FFE476}" presName="centerShape" presStyleLbl="node0" presStyleIdx="0" presStyleCnt="1" custScaleX="174265" custScaleY="123884" custLinFactNeighborX="202" custLinFactNeighborY="607"/>
      <dgm:spPr/>
      <dgm:t>
        <a:bodyPr/>
        <a:lstStyle/>
        <a:p>
          <a:endParaRPr lang="en-US"/>
        </a:p>
      </dgm:t>
    </dgm:pt>
    <dgm:pt modelId="{A7B20080-CC62-49C3-87E9-24FC12993DAD}" type="pres">
      <dgm:prSet presAssocID="{B982C901-18E6-4BA0-B068-B35DD6C40879}" presName="Name9" presStyleLbl="parChTrans1D2" presStyleIdx="0" presStyleCnt="4"/>
      <dgm:spPr/>
      <dgm:t>
        <a:bodyPr/>
        <a:lstStyle/>
        <a:p>
          <a:endParaRPr lang="en-US"/>
        </a:p>
      </dgm:t>
    </dgm:pt>
    <dgm:pt modelId="{B2682BCA-3A0B-4B16-B6B6-6FA3ED626E5B}" type="pres">
      <dgm:prSet presAssocID="{B982C901-18E6-4BA0-B068-B35DD6C40879}" presName="connTx" presStyleLbl="parChTrans1D2" presStyleIdx="0" presStyleCnt="4"/>
      <dgm:spPr/>
      <dgm:t>
        <a:bodyPr/>
        <a:lstStyle/>
        <a:p>
          <a:endParaRPr lang="en-US"/>
        </a:p>
      </dgm:t>
    </dgm:pt>
    <dgm:pt modelId="{AB08614D-6B4B-4E22-BC8C-7AA93BBF8735}" type="pres">
      <dgm:prSet presAssocID="{244894E5-73E0-446D-BC87-E7C22627B893}" presName="node" presStyleLbl="node1" presStyleIdx="0" presStyleCnt="4" custScaleX="131823" custScaleY="116339" custRadScaleRad="120515" custRadScaleInc="167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37540A-BF6C-4746-AD7C-B19C9216C8F0}" type="pres">
      <dgm:prSet presAssocID="{9610C659-FCC5-4D25-92C1-4B297724FC0F}" presName="Name9" presStyleLbl="parChTrans1D2" presStyleIdx="1" presStyleCnt="4"/>
      <dgm:spPr/>
      <dgm:t>
        <a:bodyPr/>
        <a:lstStyle/>
        <a:p>
          <a:endParaRPr lang="en-US"/>
        </a:p>
      </dgm:t>
    </dgm:pt>
    <dgm:pt modelId="{359823C6-2EED-42CB-B7FC-94B4DDF4987A}" type="pres">
      <dgm:prSet presAssocID="{9610C659-FCC5-4D25-92C1-4B297724FC0F}" presName="connTx" presStyleLbl="parChTrans1D2" presStyleIdx="1" presStyleCnt="4"/>
      <dgm:spPr/>
      <dgm:t>
        <a:bodyPr/>
        <a:lstStyle/>
        <a:p>
          <a:endParaRPr lang="en-US"/>
        </a:p>
      </dgm:t>
    </dgm:pt>
    <dgm:pt modelId="{C9007BC1-A386-42FD-A3BB-02144C5BBAE6}" type="pres">
      <dgm:prSet presAssocID="{9BE39C56-1F38-49A2-AF26-918075697343}" presName="node" presStyleLbl="node1" presStyleIdx="1" presStyleCnt="4" custScaleX="140405" custScaleY="130611" custRadScaleRad="153122" custRadScaleInc="-207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D55F6B-977D-468D-8123-9F37A7A0ED94}" type="pres">
      <dgm:prSet presAssocID="{0804B477-D78E-47FD-A2E1-8919BEF1C0A9}" presName="Name9" presStyleLbl="parChTrans1D2" presStyleIdx="2" presStyleCnt="4"/>
      <dgm:spPr/>
      <dgm:t>
        <a:bodyPr/>
        <a:lstStyle/>
        <a:p>
          <a:endParaRPr lang="en-US"/>
        </a:p>
      </dgm:t>
    </dgm:pt>
    <dgm:pt modelId="{524DA54B-72AE-4E40-ADFD-3773EFE8FC8C}" type="pres">
      <dgm:prSet presAssocID="{0804B477-D78E-47FD-A2E1-8919BEF1C0A9}" presName="connTx" presStyleLbl="parChTrans1D2" presStyleIdx="2" presStyleCnt="4"/>
      <dgm:spPr/>
      <dgm:t>
        <a:bodyPr/>
        <a:lstStyle/>
        <a:p>
          <a:endParaRPr lang="en-US"/>
        </a:p>
      </dgm:t>
    </dgm:pt>
    <dgm:pt modelId="{85659F39-2892-487E-9460-8D4C691E844B}" type="pres">
      <dgm:prSet presAssocID="{2CF3295A-2334-4229-82E1-837A8B07E896}" presName="node" presStyleLbl="node1" presStyleIdx="2" presStyleCnt="4" custScaleX="114252" custScaleY="107676" custRadScaleRad="104226" custRadScaleInc="-57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82CD6E-8209-42A2-BB18-0D3BC63FFE90}" type="pres">
      <dgm:prSet presAssocID="{78EA2090-0F4C-4101-9F42-3B8B5981638D}" presName="Name9" presStyleLbl="parChTrans1D2" presStyleIdx="3" presStyleCnt="4"/>
      <dgm:spPr/>
      <dgm:t>
        <a:bodyPr/>
        <a:lstStyle/>
        <a:p>
          <a:endParaRPr lang="en-US"/>
        </a:p>
      </dgm:t>
    </dgm:pt>
    <dgm:pt modelId="{3D96D335-9AF4-4E4C-8191-DC9347D94B1A}" type="pres">
      <dgm:prSet presAssocID="{78EA2090-0F4C-4101-9F42-3B8B5981638D}" presName="connTx" presStyleLbl="parChTrans1D2" presStyleIdx="3" presStyleCnt="4"/>
      <dgm:spPr/>
      <dgm:t>
        <a:bodyPr/>
        <a:lstStyle/>
        <a:p>
          <a:endParaRPr lang="en-US"/>
        </a:p>
      </dgm:t>
    </dgm:pt>
    <dgm:pt modelId="{A8453136-64CB-4937-B4DE-0392A9C72817}" type="pres">
      <dgm:prSet presAssocID="{CB9D4C62-3A5D-4EDF-B0C5-A6F459FF1331}" presName="node" presStyleLbl="node1" presStyleIdx="3" presStyleCnt="4" custScaleX="141178" custScaleY="114007" custRadScaleRad="139553" custRadScaleInc="269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038682-A671-4991-80ED-C31290D2049C}" type="presOf" srcId="{F219D537-9306-41DF-A591-14A12140FF19}" destId="{56DD1BCC-E6CF-47B8-86C0-4ABEAD16D184}" srcOrd="0" destOrd="0" presId="urn:microsoft.com/office/officeart/2005/8/layout/radial1"/>
    <dgm:cxn modelId="{51E72CC7-2D13-4048-9097-96A2700D7983}" type="presOf" srcId="{0804B477-D78E-47FD-A2E1-8919BEF1C0A9}" destId="{524DA54B-72AE-4E40-ADFD-3773EFE8FC8C}" srcOrd="1" destOrd="0" presId="urn:microsoft.com/office/officeart/2005/8/layout/radial1"/>
    <dgm:cxn modelId="{E3F4C5CB-23C5-4452-9D07-8C8F8F88EDE4}" type="presOf" srcId="{244894E5-73E0-446D-BC87-E7C22627B893}" destId="{AB08614D-6B4B-4E22-BC8C-7AA93BBF8735}" srcOrd="0" destOrd="0" presId="urn:microsoft.com/office/officeart/2005/8/layout/radial1"/>
    <dgm:cxn modelId="{5EAB9C51-376C-4906-A1C6-D6BE816937B5}" type="presOf" srcId="{B982C901-18E6-4BA0-B068-B35DD6C40879}" destId="{A7B20080-CC62-49C3-87E9-24FC12993DAD}" srcOrd="0" destOrd="0" presId="urn:microsoft.com/office/officeart/2005/8/layout/radial1"/>
    <dgm:cxn modelId="{1CB3ED1F-719F-4840-B66B-877318476CF7}" type="presOf" srcId="{9BE39C56-1F38-49A2-AF26-918075697343}" destId="{C9007BC1-A386-42FD-A3BB-02144C5BBAE6}" srcOrd="0" destOrd="0" presId="urn:microsoft.com/office/officeart/2005/8/layout/radial1"/>
    <dgm:cxn modelId="{B6D0783D-8DD5-4C48-875C-DA778315AAFB}" srcId="{F219D537-9306-41DF-A591-14A12140FF19}" destId="{42EBBCA4-4C64-445F-AC06-C27BB7FFE476}" srcOrd="0" destOrd="0" parTransId="{22445FE0-6973-4C40-858E-96D8C50374F0}" sibTransId="{44619C4C-D784-4B20-8487-B9786C30F6F2}"/>
    <dgm:cxn modelId="{41649103-F58B-4561-A8B6-9657D3FA5F5B}" type="presOf" srcId="{2CF3295A-2334-4229-82E1-837A8B07E896}" destId="{85659F39-2892-487E-9460-8D4C691E844B}" srcOrd="0" destOrd="0" presId="urn:microsoft.com/office/officeart/2005/8/layout/radial1"/>
    <dgm:cxn modelId="{88A2BC6C-675B-42DA-B624-BE3027E6ACAB}" type="presOf" srcId="{CB9D4C62-3A5D-4EDF-B0C5-A6F459FF1331}" destId="{A8453136-64CB-4937-B4DE-0392A9C72817}" srcOrd="0" destOrd="0" presId="urn:microsoft.com/office/officeart/2005/8/layout/radial1"/>
    <dgm:cxn modelId="{7540652F-927C-48D4-B6B9-9A7CB392089B}" type="presOf" srcId="{78EA2090-0F4C-4101-9F42-3B8B5981638D}" destId="{5082CD6E-8209-42A2-BB18-0D3BC63FFE90}" srcOrd="0" destOrd="0" presId="urn:microsoft.com/office/officeart/2005/8/layout/radial1"/>
    <dgm:cxn modelId="{A7992C6C-BD1A-492F-BC07-DB1A0BE105F9}" type="presOf" srcId="{78EA2090-0F4C-4101-9F42-3B8B5981638D}" destId="{3D96D335-9AF4-4E4C-8191-DC9347D94B1A}" srcOrd="1" destOrd="0" presId="urn:microsoft.com/office/officeart/2005/8/layout/radial1"/>
    <dgm:cxn modelId="{8073EEA6-0D19-4FE8-9E85-3B4942C4FF33}" srcId="{42EBBCA4-4C64-445F-AC06-C27BB7FFE476}" destId="{CB9D4C62-3A5D-4EDF-B0C5-A6F459FF1331}" srcOrd="3" destOrd="0" parTransId="{78EA2090-0F4C-4101-9F42-3B8B5981638D}" sibTransId="{3F0B1D92-F9C1-4E60-906D-25FDCAD12700}"/>
    <dgm:cxn modelId="{062EE180-D5D6-41AD-84A2-135A680A5BFA}" srcId="{42EBBCA4-4C64-445F-AC06-C27BB7FFE476}" destId="{9BE39C56-1F38-49A2-AF26-918075697343}" srcOrd="1" destOrd="0" parTransId="{9610C659-FCC5-4D25-92C1-4B297724FC0F}" sibTransId="{F0291CDE-336D-44A9-8DBC-A48C85D87905}"/>
    <dgm:cxn modelId="{2796EE2F-AC15-4411-96D0-90FA2F1CAD42}" type="presOf" srcId="{0804B477-D78E-47FD-A2E1-8919BEF1C0A9}" destId="{07D55F6B-977D-468D-8123-9F37A7A0ED94}" srcOrd="0" destOrd="0" presId="urn:microsoft.com/office/officeart/2005/8/layout/radial1"/>
    <dgm:cxn modelId="{B14CA0B1-6CAA-41A1-B975-0427E963E5CF}" type="presOf" srcId="{9610C659-FCC5-4D25-92C1-4B297724FC0F}" destId="{359823C6-2EED-42CB-B7FC-94B4DDF4987A}" srcOrd="1" destOrd="0" presId="urn:microsoft.com/office/officeart/2005/8/layout/radial1"/>
    <dgm:cxn modelId="{08D718EC-E4FC-41EC-91EC-82E03CD85725}" srcId="{42EBBCA4-4C64-445F-AC06-C27BB7FFE476}" destId="{244894E5-73E0-446D-BC87-E7C22627B893}" srcOrd="0" destOrd="0" parTransId="{B982C901-18E6-4BA0-B068-B35DD6C40879}" sibTransId="{CBEB8828-386D-4347-B269-2649DC5FCD07}"/>
    <dgm:cxn modelId="{D8E5D041-82FF-46D7-AD8A-1A7CD5EE2EB7}" type="presOf" srcId="{9610C659-FCC5-4D25-92C1-4B297724FC0F}" destId="{D937540A-BF6C-4746-AD7C-B19C9216C8F0}" srcOrd="0" destOrd="0" presId="urn:microsoft.com/office/officeart/2005/8/layout/radial1"/>
    <dgm:cxn modelId="{9DFEDB4B-69AF-4D9F-86BD-066F63CF4751}" type="presOf" srcId="{42EBBCA4-4C64-445F-AC06-C27BB7FFE476}" destId="{37153021-D054-4081-9147-1B79C110513E}" srcOrd="0" destOrd="0" presId="urn:microsoft.com/office/officeart/2005/8/layout/radial1"/>
    <dgm:cxn modelId="{93FE9194-2E82-4292-B81E-11C9AF61931A}" srcId="{42EBBCA4-4C64-445F-AC06-C27BB7FFE476}" destId="{2CF3295A-2334-4229-82E1-837A8B07E896}" srcOrd="2" destOrd="0" parTransId="{0804B477-D78E-47FD-A2E1-8919BEF1C0A9}" sibTransId="{95E10B01-8F51-4E31-9AB6-C126698C4023}"/>
    <dgm:cxn modelId="{2CE2769C-26CA-4823-AE2A-0BA4ADAE9BCF}" type="presOf" srcId="{B982C901-18E6-4BA0-B068-B35DD6C40879}" destId="{B2682BCA-3A0B-4B16-B6B6-6FA3ED626E5B}" srcOrd="1" destOrd="0" presId="urn:microsoft.com/office/officeart/2005/8/layout/radial1"/>
    <dgm:cxn modelId="{B6764F84-1318-4F06-9883-C26368927241}" type="presParOf" srcId="{56DD1BCC-E6CF-47B8-86C0-4ABEAD16D184}" destId="{37153021-D054-4081-9147-1B79C110513E}" srcOrd="0" destOrd="0" presId="urn:microsoft.com/office/officeart/2005/8/layout/radial1"/>
    <dgm:cxn modelId="{A7743580-70EE-4FB9-AA75-BB5FA5FA602F}" type="presParOf" srcId="{56DD1BCC-E6CF-47B8-86C0-4ABEAD16D184}" destId="{A7B20080-CC62-49C3-87E9-24FC12993DAD}" srcOrd="1" destOrd="0" presId="urn:microsoft.com/office/officeart/2005/8/layout/radial1"/>
    <dgm:cxn modelId="{13471F52-D2FC-4318-9C12-E2C5F89290F6}" type="presParOf" srcId="{A7B20080-CC62-49C3-87E9-24FC12993DAD}" destId="{B2682BCA-3A0B-4B16-B6B6-6FA3ED626E5B}" srcOrd="0" destOrd="0" presId="urn:microsoft.com/office/officeart/2005/8/layout/radial1"/>
    <dgm:cxn modelId="{70C15494-9894-4BE3-961C-D4EE6D763172}" type="presParOf" srcId="{56DD1BCC-E6CF-47B8-86C0-4ABEAD16D184}" destId="{AB08614D-6B4B-4E22-BC8C-7AA93BBF8735}" srcOrd="2" destOrd="0" presId="urn:microsoft.com/office/officeart/2005/8/layout/radial1"/>
    <dgm:cxn modelId="{B4277093-015D-43E6-9D5B-703CC01FDA5C}" type="presParOf" srcId="{56DD1BCC-E6CF-47B8-86C0-4ABEAD16D184}" destId="{D937540A-BF6C-4746-AD7C-B19C9216C8F0}" srcOrd="3" destOrd="0" presId="urn:microsoft.com/office/officeart/2005/8/layout/radial1"/>
    <dgm:cxn modelId="{49B04057-82EF-4C1D-9F01-1E4876779A51}" type="presParOf" srcId="{D937540A-BF6C-4746-AD7C-B19C9216C8F0}" destId="{359823C6-2EED-42CB-B7FC-94B4DDF4987A}" srcOrd="0" destOrd="0" presId="urn:microsoft.com/office/officeart/2005/8/layout/radial1"/>
    <dgm:cxn modelId="{647B01A2-805D-478B-BBF9-8E2429069827}" type="presParOf" srcId="{56DD1BCC-E6CF-47B8-86C0-4ABEAD16D184}" destId="{C9007BC1-A386-42FD-A3BB-02144C5BBAE6}" srcOrd="4" destOrd="0" presId="urn:microsoft.com/office/officeart/2005/8/layout/radial1"/>
    <dgm:cxn modelId="{826314A9-55E0-47CC-8B2F-F4A854152408}" type="presParOf" srcId="{56DD1BCC-E6CF-47B8-86C0-4ABEAD16D184}" destId="{07D55F6B-977D-468D-8123-9F37A7A0ED94}" srcOrd="5" destOrd="0" presId="urn:microsoft.com/office/officeart/2005/8/layout/radial1"/>
    <dgm:cxn modelId="{9890F282-C275-4115-9910-7767EF1E090B}" type="presParOf" srcId="{07D55F6B-977D-468D-8123-9F37A7A0ED94}" destId="{524DA54B-72AE-4E40-ADFD-3773EFE8FC8C}" srcOrd="0" destOrd="0" presId="urn:microsoft.com/office/officeart/2005/8/layout/radial1"/>
    <dgm:cxn modelId="{2E5EAFD5-2528-474E-ABF7-0C0D6F88B91C}" type="presParOf" srcId="{56DD1BCC-E6CF-47B8-86C0-4ABEAD16D184}" destId="{85659F39-2892-487E-9460-8D4C691E844B}" srcOrd="6" destOrd="0" presId="urn:microsoft.com/office/officeart/2005/8/layout/radial1"/>
    <dgm:cxn modelId="{BDD7667E-3578-43D7-B6C0-FA62BBF54FB0}" type="presParOf" srcId="{56DD1BCC-E6CF-47B8-86C0-4ABEAD16D184}" destId="{5082CD6E-8209-42A2-BB18-0D3BC63FFE90}" srcOrd="7" destOrd="0" presId="urn:microsoft.com/office/officeart/2005/8/layout/radial1"/>
    <dgm:cxn modelId="{DB571B5B-73B5-403C-A2EB-6C14F002C5E8}" type="presParOf" srcId="{5082CD6E-8209-42A2-BB18-0D3BC63FFE90}" destId="{3D96D335-9AF4-4E4C-8191-DC9347D94B1A}" srcOrd="0" destOrd="0" presId="urn:microsoft.com/office/officeart/2005/8/layout/radial1"/>
    <dgm:cxn modelId="{861538BF-9756-4F3D-85C1-CECBB71CBC71}" type="presParOf" srcId="{56DD1BCC-E6CF-47B8-86C0-4ABEAD16D184}" destId="{A8453136-64CB-4937-B4DE-0392A9C72817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53021-D054-4081-9147-1B79C110513E}">
      <dsp:nvSpPr>
        <dsp:cNvPr id="0" name=""/>
        <dsp:cNvSpPr/>
      </dsp:nvSpPr>
      <dsp:spPr>
        <a:xfrm>
          <a:off x="2227742" y="1639010"/>
          <a:ext cx="2313720" cy="1644810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kern="1200" dirty="0" smtClean="0">
              <a:solidFill>
                <a:schemeClr val="tx1"/>
              </a:solidFill>
              <a:effectLst/>
            </a:rPr>
            <a:t>Thematic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kern="1200" dirty="0" smtClean="0">
              <a:solidFill>
                <a:schemeClr val="tx1"/>
              </a:solidFill>
              <a:effectLst/>
            </a:rPr>
            <a:t>Sessions</a:t>
          </a:r>
          <a:endParaRPr lang="en-US" sz="3000" b="0" kern="1200" dirty="0">
            <a:solidFill>
              <a:schemeClr val="tx1"/>
            </a:solidFill>
            <a:effectLst/>
          </a:endParaRPr>
        </a:p>
      </dsp:txBody>
      <dsp:txXfrm>
        <a:off x="2566578" y="1879887"/>
        <a:ext cx="1636048" cy="1163056"/>
      </dsp:txXfrm>
    </dsp:sp>
    <dsp:sp modelId="{A7B20080-CC62-49C3-87E9-24FC12993DAD}">
      <dsp:nvSpPr>
        <dsp:cNvPr id="0" name=""/>
        <dsp:cNvSpPr/>
      </dsp:nvSpPr>
      <dsp:spPr>
        <a:xfrm rot="16720043">
          <a:off x="3437853" y="1543001"/>
          <a:ext cx="168105" cy="35404"/>
        </a:xfrm>
        <a:custGeom>
          <a:avLst/>
          <a:gdLst/>
          <a:ahLst/>
          <a:cxnLst/>
          <a:rect l="0" t="0" r="0" b="0"/>
          <a:pathLst>
            <a:path>
              <a:moveTo>
                <a:pt x="0" y="17702"/>
              </a:moveTo>
              <a:lnTo>
                <a:pt x="168105" y="1770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17703" y="1556501"/>
        <a:ext cx="8405" cy="8405"/>
      </dsp:txXfrm>
    </dsp:sp>
    <dsp:sp modelId="{AB08614D-6B4B-4E22-BC8C-7AA93BBF8735}">
      <dsp:nvSpPr>
        <dsp:cNvPr id="0" name=""/>
        <dsp:cNvSpPr/>
      </dsp:nvSpPr>
      <dsp:spPr>
        <a:xfrm>
          <a:off x="2776144" y="-60128"/>
          <a:ext cx="1750216" cy="1544635"/>
        </a:xfrm>
        <a:prstGeom prst="ellipse">
          <a:avLst/>
        </a:prstGeom>
        <a:solidFill>
          <a:srgbClr val="33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effectLst/>
            </a:rPr>
            <a:t>1. Agriculture Transformation</a:t>
          </a:r>
          <a:endParaRPr lang="en-US" sz="2000" kern="1200" dirty="0">
            <a:solidFill>
              <a:schemeClr val="tx1"/>
            </a:solidFill>
            <a:effectLst/>
          </a:endParaRPr>
        </a:p>
      </dsp:txBody>
      <dsp:txXfrm>
        <a:off x="3032457" y="166079"/>
        <a:ext cx="1237590" cy="1092221"/>
      </dsp:txXfrm>
    </dsp:sp>
    <dsp:sp modelId="{D937540A-BF6C-4746-AD7C-B19C9216C8F0}">
      <dsp:nvSpPr>
        <dsp:cNvPr id="0" name=""/>
        <dsp:cNvSpPr/>
      </dsp:nvSpPr>
      <dsp:spPr>
        <a:xfrm rot="20969645">
          <a:off x="4500593" y="2199042"/>
          <a:ext cx="406752" cy="35404"/>
        </a:xfrm>
        <a:custGeom>
          <a:avLst/>
          <a:gdLst/>
          <a:ahLst/>
          <a:cxnLst/>
          <a:rect l="0" t="0" r="0" b="0"/>
          <a:pathLst>
            <a:path>
              <a:moveTo>
                <a:pt x="0" y="17702"/>
              </a:moveTo>
              <a:lnTo>
                <a:pt x="406752" y="1770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693800" y="2206575"/>
        <a:ext cx="20337" cy="20337"/>
      </dsp:txXfrm>
    </dsp:sp>
    <dsp:sp modelId="{C9007BC1-A386-42FD-A3BB-02144C5BBAE6}">
      <dsp:nvSpPr>
        <dsp:cNvPr id="0" name=""/>
        <dsp:cNvSpPr/>
      </dsp:nvSpPr>
      <dsp:spPr>
        <a:xfrm>
          <a:off x="4885949" y="1143083"/>
          <a:ext cx="1864160" cy="1734125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effectLst/>
            </a:rPr>
            <a:t>3. Youth in agriculture</a:t>
          </a:r>
          <a:endParaRPr lang="en-US" sz="2000" kern="1200" dirty="0">
            <a:solidFill>
              <a:schemeClr val="tx1"/>
            </a:solidFill>
            <a:effectLst/>
          </a:endParaRPr>
        </a:p>
      </dsp:txBody>
      <dsp:txXfrm>
        <a:off x="5158949" y="1397040"/>
        <a:ext cx="1318160" cy="1226211"/>
      </dsp:txXfrm>
    </dsp:sp>
    <dsp:sp modelId="{07D55F6B-977D-468D-8123-9F37A7A0ED94}">
      <dsp:nvSpPr>
        <dsp:cNvPr id="0" name=""/>
        <dsp:cNvSpPr/>
      </dsp:nvSpPr>
      <dsp:spPr>
        <a:xfrm rot="5249785">
          <a:off x="3338674" y="3351248"/>
          <a:ext cx="171217" cy="35404"/>
        </a:xfrm>
        <a:custGeom>
          <a:avLst/>
          <a:gdLst/>
          <a:ahLst/>
          <a:cxnLst/>
          <a:rect l="0" t="0" r="0" b="0"/>
          <a:pathLst>
            <a:path>
              <a:moveTo>
                <a:pt x="0" y="17702"/>
              </a:moveTo>
              <a:lnTo>
                <a:pt x="171217" y="1770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420003" y="3364670"/>
        <a:ext cx="8560" cy="8560"/>
      </dsp:txXfrm>
    </dsp:sp>
    <dsp:sp modelId="{85659F39-2892-487E-9460-8D4C691E844B}">
      <dsp:nvSpPr>
        <dsp:cNvPr id="0" name=""/>
        <dsp:cNvSpPr/>
      </dsp:nvSpPr>
      <dsp:spPr>
        <a:xfrm>
          <a:off x="2700787" y="3453872"/>
          <a:ext cx="1516926" cy="1429616"/>
        </a:xfrm>
        <a:prstGeom prst="ellips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effectLst/>
            </a:rPr>
            <a:t>4. Nutrition</a:t>
          </a:r>
          <a:endParaRPr lang="en-US" sz="2000" kern="1200" dirty="0">
            <a:solidFill>
              <a:schemeClr val="tx1"/>
            </a:solidFill>
            <a:effectLst/>
          </a:endParaRPr>
        </a:p>
      </dsp:txBody>
      <dsp:txXfrm>
        <a:off x="2922936" y="3663234"/>
        <a:ext cx="1072628" cy="1010892"/>
      </dsp:txXfrm>
    </dsp:sp>
    <dsp:sp modelId="{5082CD6E-8209-42A2-BB18-0D3BC63FFE90}">
      <dsp:nvSpPr>
        <dsp:cNvPr id="0" name=""/>
        <dsp:cNvSpPr/>
      </dsp:nvSpPr>
      <dsp:spPr>
        <a:xfrm rot="11553972">
          <a:off x="1918559" y="2157776"/>
          <a:ext cx="366567" cy="35404"/>
        </a:xfrm>
        <a:custGeom>
          <a:avLst/>
          <a:gdLst/>
          <a:ahLst/>
          <a:cxnLst/>
          <a:rect l="0" t="0" r="0" b="0"/>
          <a:pathLst>
            <a:path>
              <a:moveTo>
                <a:pt x="0" y="17702"/>
              </a:moveTo>
              <a:lnTo>
                <a:pt x="366567" y="1770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092679" y="2166315"/>
        <a:ext cx="18328" cy="18328"/>
      </dsp:txXfrm>
    </dsp:sp>
    <dsp:sp modelId="{A8453136-64CB-4937-B4DE-0392A9C72817}">
      <dsp:nvSpPr>
        <dsp:cNvPr id="0" name=""/>
        <dsp:cNvSpPr/>
      </dsp:nvSpPr>
      <dsp:spPr>
        <a:xfrm>
          <a:off x="82312" y="1177385"/>
          <a:ext cx="1874423" cy="1513673"/>
        </a:xfrm>
        <a:prstGeom prst="ellipse">
          <a:avLst/>
        </a:prstGeom>
        <a:solidFill>
          <a:srgbClr val="99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effectLst/>
            </a:rPr>
            <a:t>5. Progress in Policy reforms</a:t>
          </a:r>
          <a:endParaRPr lang="en-US" sz="2000" kern="1200" dirty="0">
            <a:solidFill>
              <a:schemeClr val="tx1"/>
            </a:solidFill>
            <a:effectLst/>
          </a:endParaRPr>
        </a:p>
      </dsp:txBody>
      <dsp:txXfrm>
        <a:off x="356815" y="1399057"/>
        <a:ext cx="1325417" cy="1070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0.48451</cdr:x>
      <cdr:y>0.84293</cdr:y>
    </cdr:from>
    <cdr:to>
      <cdr:x>1</cdr:x>
      <cdr:y>1</cdr:y>
    </cdr:to>
    <cdr:sp macro="" textlink="">
      <cdr:nvSpPr>
        <cdr:cNvPr id="2" name="TextBox 10"/>
        <cdr:cNvSpPr txBox="1"/>
      </cdr:nvSpPr>
      <cdr:spPr>
        <a:xfrm xmlns:a="http://schemas.openxmlformats.org/drawingml/2006/main">
          <a:off x="6039475" y="3747037"/>
          <a:ext cx="2356834" cy="4308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i="1" dirty="0" smtClean="0"/>
            <a:t>Statistics from the past 10 years:  Figures may have changed</a:t>
          </a:r>
          <a:endParaRPr lang="en-US" sz="1100" i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7CE56-8689-C74E-944A-A66C551D458B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918EB-8E8B-7948-BF17-2AE429066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12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2507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2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9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72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0910" y="-315416"/>
            <a:ext cx="9765090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894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ZA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68422"/>
            <a:ext cx="55575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3413" spc="-122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55575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1706">
                <a:solidFill>
                  <a:schemeClr val="bg1"/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93871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e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1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05024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0" y="6104468"/>
            <a:ext cx="9906000" cy="812800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21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19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0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0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6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934670"/>
            <a:ext cx="9906000" cy="923330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5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Annual Agricultural Policy Conference (AAPC)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12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9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49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9906000" cy="1058305"/>
          </a:xfrm>
          <a:prstGeom prst="rect">
            <a:avLst/>
          </a:prstGeom>
          <a:solidFill>
            <a:srgbClr val="4799B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4" name="Picture 3" descr="horizontal RGB 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7" y="225747"/>
            <a:ext cx="3684850" cy="577885"/>
          </a:xfrm>
          <a:prstGeom prst="rect">
            <a:avLst/>
          </a:prstGeom>
        </p:spPr>
      </p:pic>
      <p:pic>
        <p:nvPicPr>
          <p:cNvPr id="5" name="Picture 4" descr="Horizontal_RGB_6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6" y="5942146"/>
            <a:ext cx="2570155" cy="915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514" y="6123241"/>
            <a:ext cx="1145935" cy="560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90" y="6081990"/>
            <a:ext cx="1832610" cy="563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964" y="6182483"/>
            <a:ext cx="1480882" cy="3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6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emf"/><Relationship Id="rId4" Type="http://schemas.openxmlformats.org/officeDocument/2006/relationships/image" Target="../media/image29.emf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r="358"/>
          <a:stretch/>
        </p:blipFill>
        <p:spPr bwMode="auto">
          <a:xfrm>
            <a:off x="0" y="-1"/>
            <a:ext cx="9905999" cy="586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9256" y="4014589"/>
            <a:ext cx="2749947" cy="5843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endParaRPr lang="en-US" sz="195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6938"/>
            <a:ext cx="9906000" cy="15510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6486" y="153824"/>
            <a:ext cx="6708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The 5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000" b="1" dirty="0" smtClean="0">
                <a:solidFill>
                  <a:schemeClr val="bg1"/>
                </a:solidFill>
              </a:rPr>
              <a:t> Annual Agricultural Policy Conference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13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000" b="1" dirty="0" smtClean="0">
                <a:solidFill>
                  <a:schemeClr val="bg1"/>
                </a:solidFill>
              </a:rPr>
              <a:t>- 15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000" b="1" dirty="0" smtClean="0">
                <a:solidFill>
                  <a:schemeClr val="bg1"/>
                </a:solidFill>
              </a:rPr>
              <a:t> February 2019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Dodoma, Tanzania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5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6934"/>
            <a:ext cx="8543925" cy="760807"/>
          </a:xfrm>
        </p:spPr>
        <p:txBody>
          <a:bodyPr/>
          <a:lstStyle/>
          <a:p>
            <a:pPr algn="ctr"/>
            <a:r>
              <a:rPr lang="en-US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policy issues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8" y="2053244"/>
            <a:ext cx="3316946" cy="2248980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3853084" y="1803749"/>
            <a:ext cx="5703852" cy="36735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eaLnBrk="0" hangingPunct="0"/>
            <a:r>
              <a:rPr lang="en-US" sz="1800" dirty="0" smtClean="0"/>
              <a:t>Indicative pricing and the perceived risk of market distortion</a:t>
            </a:r>
          </a:p>
          <a:p>
            <a:pPr marL="742950" lvl="1" indent="-285750" eaLnBrk="0" hangingPunct="0"/>
            <a:r>
              <a:rPr lang="en-US" sz="1800" dirty="0" smtClean="0"/>
              <a:t>Market regulation including operation of actions</a:t>
            </a:r>
          </a:p>
          <a:p>
            <a:pPr marL="742950" lvl="1" indent="-285750" eaLnBrk="0" hangingPunct="0"/>
            <a:r>
              <a:rPr lang="en-US" sz="1800" dirty="0" smtClean="0"/>
              <a:t>How to operationalize commodity exchange</a:t>
            </a:r>
          </a:p>
          <a:p>
            <a:pPr marL="742950" lvl="1" indent="-285750" eaLnBrk="0" hangingPunct="0"/>
            <a:r>
              <a:rPr lang="en-US" sz="1800" dirty="0" smtClean="0"/>
              <a:t>How to incentivize domestic production taking into consideration policy tools such as export levy</a:t>
            </a:r>
          </a:p>
          <a:p>
            <a:pPr marL="742950" lvl="1" indent="-285750" eaLnBrk="0" hangingPunct="0"/>
            <a:r>
              <a:rPr lang="en-US" sz="1800" dirty="0" smtClean="0"/>
              <a:t>Re-exports of Tanzania’s cash crop to intermediate countries</a:t>
            </a:r>
          </a:p>
          <a:p>
            <a:pPr marL="742950" lvl="1" indent="-285750" eaLnBrk="0" hangingPunct="0"/>
            <a:r>
              <a:rPr lang="en-US" sz="1800" dirty="0" smtClean="0"/>
              <a:t>Export of raw commodities 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910143" y="1240349"/>
            <a:ext cx="831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dirty="0"/>
              <a:t>Traditional export value chain has the following policy issues:</a:t>
            </a:r>
          </a:p>
        </p:txBody>
      </p:sp>
    </p:spTree>
    <p:extLst>
      <p:ext uri="{BB962C8B-B14F-4D97-AF65-F5344CB8AC3E}">
        <p14:creationId xmlns:p14="http://schemas.microsoft.com/office/powerpoint/2010/main" val="165847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04591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NON-TRADITIONAL EXPORT CROPS</a:t>
            </a:r>
            <a:endParaRPr lang="en-US" sz="24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30" y="2034864"/>
            <a:ext cx="3555336" cy="314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376" y="2034864"/>
            <a:ext cx="4503229" cy="314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8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6934"/>
            <a:ext cx="8543925" cy="760807"/>
          </a:xfrm>
        </p:spPr>
        <p:txBody>
          <a:bodyPr/>
          <a:lstStyle/>
          <a:p>
            <a:pPr algn="ctr"/>
            <a:r>
              <a:rPr lang="en-US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statistics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053919" y="1317974"/>
            <a:ext cx="0" cy="4159298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3" name="Straight Connector 22"/>
          <p:cNvCxnSpPr/>
          <p:nvPr/>
        </p:nvCxnSpPr>
        <p:spPr>
          <a:xfrm flipV="1">
            <a:off x="71405" y="2328920"/>
            <a:ext cx="9739860" cy="19282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7" y="1166232"/>
            <a:ext cx="1129012" cy="109610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0417" y="1119228"/>
            <a:ext cx="19433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HORTICULTURE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Exports: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USD 156 M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Farmers: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450,000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Production: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6, 541,800 Tons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110" y="1216837"/>
            <a:ext cx="838677" cy="73851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978488" y="1175446"/>
            <a:ext cx="1909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FRUITS</a:t>
            </a:r>
          </a:p>
          <a:p>
            <a:r>
              <a:rPr lang="en-US" sz="1400" dirty="0" smtClean="0"/>
              <a:t>Production: </a:t>
            </a:r>
            <a:r>
              <a:rPr lang="en-US" sz="1400" b="1" dirty="0" smtClean="0"/>
              <a:t>5,243,300 Tons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438" y="1196665"/>
            <a:ext cx="1113912" cy="80798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234536" y="1154340"/>
            <a:ext cx="1563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VEGETABLES</a:t>
            </a:r>
          </a:p>
          <a:p>
            <a:r>
              <a:rPr lang="en-US" sz="1400" dirty="0" smtClean="0"/>
              <a:t>Production: </a:t>
            </a:r>
            <a:r>
              <a:rPr lang="en-US" sz="1400" b="1" dirty="0" smtClean="0"/>
              <a:t>1,298,300 Tons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92" y="3367391"/>
            <a:ext cx="996175" cy="102916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1099" y="3297198"/>
            <a:ext cx="19108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PULSES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Exports: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USD 0.145 M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Farmers: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3,120,900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Production: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1,823,000 Tons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8639" y="2653876"/>
            <a:ext cx="560652" cy="66610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870676" y="2509875"/>
            <a:ext cx="1627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COMMON BEANS</a:t>
            </a:r>
          </a:p>
          <a:p>
            <a:r>
              <a:rPr lang="en-US" sz="1400" dirty="0" smtClean="0"/>
              <a:t>Farmers: </a:t>
            </a:r>
            <a:r>
              <a:rPr lang="en-US" sz="1400" b="1" dirty="0" smtClean="0"/>
              <a:t>1,945,200</a:t>
            </a:r>
            <a:endParaRPr lang="en-US" sz="1400" dirty="0" smtClean="0"/>
          </a:p>
          <a:p>
            <a:r>
              <a:rPr lang="en-US" sz="1400" dirty="0" smtClean="0"/>
              <a:t>Production: </a:t>
            </a:r>
            <a:r>
              <a:rPr lang="en-US" sz="1400" b="1" dirty="0" smtClean="0"/>
              <a:t>1,096,900 Tons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883" y="3690771"/>
            <a:ext cx="1013279" cy="7759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999481" y="3529520"/>
            <a:ext cx="1815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GREEN PEA</a:t>
            </a:r>
          </a:p>
          <a:p>
            <a:r>
              <a:rPr lang="en-US" sz="1400" dirty="0" smtClean="0"/>
              <a:t>Farmers: </a:t>
            </a:r>
          </a:p>
          <a:p>
            <a:r>
              <a:rPr lang="en-US" sz="1400" dirty="0" smtClean="0"/>
              <a:t>Production: </a:t>
            </a:r>
            <a:r>
              <a:rPr lang="en-US" sz="1400" b="1" dirty="0" smtClean="0"/>
              <a:t>116,500 Tons 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9758" y="2484086"/>
            <a:ext cx="771272" cy="78483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111014" y="2527590"/>
            <a:ext cx="1810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COWPEAS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Farmers: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412,700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Production: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121,000 Tons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5345" y="3693440"/>
            <a:ext cx="931370" cy="82098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465190" y="3661085"/>
            <a:ext cx="1815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PIGEON PEA</a:t>
            </a:r>
          </a:p>
          <a:p>
            <a:r>
              <a:rPr lang="en-US" sz="1400" dirty="0" smtClean="0"/>
              <a:t>Farmers: </a:t>
            </a:r>
            <a:r>
              <a:rPr lang="en-US" sz="1400" b="1" dirty="0" smtClean="0"/>
              <a:t>727,400</a:t>
            </a:r>
          </a:p>
          <a:p>
            <a:r>
              <a:rPr lang="en-US" sz="1400" dirty="0" smtClean="0"/>
              <a:t>Production: </a:t>
            </a:r>
            <a:r>
              <a:rPr lang="en-US" sz="1400" b="1" dirty="0" smtClean="0"/>
              <a:t>101,400 Tons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8498" y="5610687"/>
            <a:ext cx="8049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Sources: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1.Production data</a:t>
            </a: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NBS- Annual Agriculture Sample Survey 2016/17 and </a:t>
            </a:r>
            <a:r>
              <a:rPr kumimoji="0" lang="en-US" sz="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MoA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, Food Security Report 2018  2. Data on number of farmers-NBS Annual Agriculture Sample Survey 2016/17|3.Data on export earning –BOT 4. Soya beans production- FAOSTAT 2017  3. Icons- Project noun and google images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6713" y="4536881"/>
            <a:ext cx="857253" cy="83178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11336" y="4730471"/>
            <a:ext cx="1810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SOYA BEANS</a:t>
            </a:r>
          </a:p>
          <a:p>
            <a:r>
              <a:rPr lang="en-US" sz="1200" dirty="0" smtClean="0"/>
              <a:t>Production: </a:t>
            </a:r>
            <a:r>
              <a:rPr lang="en-US" sz="1200" b="1" dirty="0" smtClean="0"/>
              <a:t>5,700 Tons </a:t>
            </a:r>
          </a:p>
        </p:txBody>
      </p:sp>
    </p:spTree>
    <p:extLst>
      <p:ext uri="{BB962C8B-B14F-4D97-AF65-F5344CB8AC3E}">
        <p14:creationId xmlns:p14="http://schemas.microsoft.com/office/powerpoint/2010/main" val="5661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6934"/>
            <a:ext cx="8543925" cy="760807"/>
          </a:xfrm>
        </p:spPr>
        <p:txBody>
          <a:bodyPr/>
          <a:lstStyle/>
          <a:p>
            <a:pPr algn="ctr"/>
            <a:r>
              <a:rPr lang="en-US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policy issues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40" y="1526514"/>
            <a:ext cx="1087796" cy="11009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33430" y="1245985"/>
            <a:ext cx="360859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1)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Multiple taxation and overregulation within the subsector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horticulture (subjected to nearly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45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different taxes, levies and fees  and the businesses are regulated by over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15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bodies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40" y="3419928"/>
            <a:ext cx="1411220" cy="11886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79732" y="3352510"/>
            <a:ext cx="3462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3)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Trade policy for non-traditional exports, especially dry beans is characterized by ad hoc restrictions on exports and unpredictable import regulation.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517" y="1347896"/>
            <a:ext cx="1408636" cy="11520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59153" y="1444937"/>
            <a:ext cx="2347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2)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Delay and costly registration of pesticides, seed and fertilizer</a:t>
            </a: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6944605" y="3625480"/>
            <a:ext cx="2062031" cy="836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None/>
            </a:pPr>
            <a:r>
              <a:rPr lang="en-US" sz="1600" b="1" dirty="0" smtClean="0"/>
              <a:t>4) </a:t>
            </a:r>
            <a:r>
              <a:rPr lang="en-US" sz="1600" dirty="0" smtClean="0"/>
              <a:t>Challenges to land access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517" y="3678415"/>
            <a:ext cx="1163399" cy="111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2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 SUBSTITUTION COMMODITIES</a:t>
            </a:r>
            <a:endParaRPr lang="en-US" sz="24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463" y="846222"/>
            <a:ext cx="6449151" cy="479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1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6934"/>
            <a:ext cx="8543925" cy="760807"/>
          </a:xfrm>
        </p:spPr>
        <p:txBody>
          <a:bodyPr>
            <a:normAutofit/>
          </a:bodyPr>
          <a:lstStyle/>
          <a:p>
            <a:pPr algn="ctr"/>
            <a:r>
              <a:rPr lang="en-US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STATISTICS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9" y="968681"/>
            <a:ext cx="1479307" cy="13041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4407" y="1666392"/>
            <a:ext cx="1070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Wheat</a:t>
            </a:r>
            <a:endParaRPr lang="en-US" sz="2000" b="1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1600" y="2355213"/>
            <a:ext cx="3043699" cy="2780205"/>
          </a:xfrm>
          <a:prstGeom prst="roundRect">
            <a:avLst/>
          </a:prstGeom>
          <a:solidFill>
            <a:srgbClr val="F3C51D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Production: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94,073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ton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Demand: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1 mil ton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Import: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900,000 ton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Import bill: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US$225 M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71897" y="2355214"/>
            <a:ext cx="3258442" cy="2780204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Production: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216,000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ton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Demand: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600,000 ton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Import: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420,000 ton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Import bill: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US$270 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67" y="870915"/>
            <a:ext cx="1899606" cy="14657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47195" y="1670634"/>
            <a:ext cx="1435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Edible oils</a:t>
            </a:r>
            <a:endParaRPr lang="en-US" sz="2000" b="1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53"/>
          <a:stretch/>
        </p:blipFill>
        <p:spPr>
          <a:xfrm>
            <a:off x="6690904" y="893482"/>
            <a:ext cx="1856406" cy="145451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670474" y="2318785"/>
            <a:ext cx="3157017" cy="2816633"/>
          </a:xfrm>
          <a:prstGeom prst="roundRect">
            <a:avLst/>
          </a:prstGeom>
          <a:solidFill>
            <a:srgbClr val="D37D28">
              <a:lumMod val="60000"/>
              <a:lumOff val="4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Production: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300,000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ton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Demand: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630,000 ton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Import: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330,000 ton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Import bill: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US$132 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06496" y="1722954"/>
            <a:ext cx="1120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Sugar</a:t>
            </a:r>
            <a:endParaRPr lang="en-US" sz="2000" b="1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3781" y="5866315"/>
            <a:ext cx="57452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Source: </a:t>
            </a:r>
            <a:r>
              <a:rPr lang="en-US" sz="800" dirty="0" err="1" smtClean="0">
                <a:solidFill>
                  <a:prstClr val="black"/>
                </a:solidFill>
                <a:latin typeface="Gill Sans MT" panose="020B0502020104020203" pitchFamily="34" charset="0"/>
              </a:rPr>
              <a:t>MoA</a:t>
            </a:r>
            <a:r>
              <a:rPr lang="en-US" sz="8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crop production data 2017, USDA gain report 2018, Dalberg sunflower policy brief 2018, SBT 2018, </a:t>
            </a:r>
            <a:r>
              <a:rPr lang="en-US" sz="800" dirty="0" err="1" smtClean="0">
                <a:solidFill>
                  <a:prstClr val="black"/>
                </a:solidFill>
                <a:latin typeface="Gill Sans MT" panose="020B0502020104020203" pitchFamily="34" charset="0"/>
              </a:rPr>
              <a:t>Rabobank</a:t>
            </a:r>
            <a:r>
              <a:rPr lang="en-US" sz="8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2017</a:t>
            </a:r>
            <a:endParaRPr lang="en-US" sz="80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93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05547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6934"/>
            <a:ext cx="8543925" cy="760807"/>
          </a:xfrm>
        </p:spPr>
        <p:txBody>
          <a:bodyPr>
            <a:normAutofit/>
          </a:bodyPr>
          <a:lstStyle/>
          <a:p>
            <a:pPr algn="ctr"/>
            <a:r>
              <a:rPr lang="en-US" sz="2400" b="1" cap="all" dirty="0" smtClean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Key policy issues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56" y="2857542"/>
            <a:ext cx="1746513" cy="3189095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9" name="Rounded Rectangular Callout 8"/>
          <p:cNvSpPr/>
          <p:nvPr/>
        </p:nvSpPr>
        <p:spPr>
          <a:xfrm>
            <a:off x="95367" y="3219483"/>
            <a:ext cx="2576194" cy="2665644"/>
          </a:xfrm>
          <a:prstGeom prst="wedgeRoundRectCallout">
            <a:avLst>
              <a:gd name="adj1" fmla="val 104608"/>
              <a:gd name="adj2" fmla="val -33795"/>
              <a:gd name="adj3" fmla="val 16667"/>
            </a:avLst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How could the country mitigate dumping of subsidized exports goods from the country of origin?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379112" y="3451511"/>
            <a:ext cx="2688687" cy="2559403"/>
          </a:xfrm>
          <a:prstGeom prst="wedgeRoundRectCallout">
            <a:avLst>
              <a:gd name="adj1" fmla="val -96555"/>
              <a:gd name="adj2" fmla="val -40191"/>
              <a:gd name="adj3" fmla="val 16667"/>
            </a:avLst>
          </a:prstGeom>
          <a:solidFill>
            <a:srgbClr val="EEECE1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What is the best policy option for managing imports with policy tools such as import tariffs and trade restrictions?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092503" y="891205"/>
            <a:ext cx="2975296" cy="2466753"/>
          </a:xfrm>
          <a:prstGeom prst="wedgeRoundRectCallout">
            <a:avLst>
              <a:gd name="adj1" fmla="val -82086"/>
              <a:gd name="adj2" fmla="val 51900"/>
              <a:gd name="adj3" fmla="val 16667"/>
            </a:avLst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What is the best policy option(s) to incentivize domestic import substitution industry (export levy, licensing, processing zone, etc.)?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95367" y="924101"/>
            <a:ext cx="2817627" cy="1879852"/>
          </a:xfrm>
          <a:prstGeom prst="wedgeRoundRectCallout">
            <a:avLst>
              <a:gd name="adj1" fmla="val 95812"/>
              <a:gd name="adj2" fmla="val 81047"/>
              <a:gd name="adj3" fmla="val 16667"/>
            </a:avLst>
          </a:prstGeom>
          <a:solidFill>
            <a:srgbClr val="EEECE1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73660" lvl="0" indent="0" defTabSz="457200" eaLnBrk="0" fontAlgn="auto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SimSun" panose="02010600030101010101" pitchFamily="2" charset="-122"/>
                <a:cs typeface="Tahoma" panose="020B0604030504040204" pitchFamily="34" charset="0"/>
              </a:rPr>
              <a:t>What policy would promote domestic industry without restricting trade?</a:t>
            </a:r>
          </a:p>
        </p:txBody>
      </p:sp>
    </p:spTree>
    <p:extLst>
      <p:ext uri="{BB962C8B-B14F-4D97-AF65-F5344CB8AC3E}">
        <p14:creationId xmlns:p14="http://schemas.microsoft.com/office/powerpoint/2010/main" val="130430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LIVESTOCK AND FISHERIES</a:t>
            </a:r>
            <a:endParaRPr lang="en-US" sz="24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7" y="1006163"/>
            <a:ext cx="8713906" cy="43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2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6934"/>
            <a:ext cx="8543925" cy="760807"/>
          </a:xfrm>
        </p:spPr>
        <p:txBody>
          <a:bodyPr>
            <a:normAutofit/>
          </a:bodyPr>
          <a:lstStyle/>
          <a:p>
            <a:pPr algn="ctr"/>
            <a:r>
              <a:rPr lang="en-US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statistics (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n-US" sz="2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" y="4220861"/>
            <a:ext cx="1447552" cy="1416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" y="2410648"/>
            <a:ext cx="1472161" cy="10223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3469" y="1104485"/>
            <a:ext cx="3301003" cy="70788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8575">
            <a:solidFill>
              <a:srgbClr val="9BBB59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Production: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3.16bil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Per capita consumption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: 106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8692" y="4472864"/>
            <a:ext cx="3464518" cy="1323439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8575">
            <a:solidFill>
              <a:srgbClr val="D37D28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Production: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2.4bil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lt</a:t>
            </a: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Per capita consumption: 47lt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Import: 9,286.3 ton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Import bill: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</a:rPr>
              <a:t>US$13.77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</a:rPr>
              <a:t>M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7589" y="2287263"/>
            <a:ext cx="3533028" cy="193899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8575">
            <a:solidFill>
              <a:srgbClr val="1F497D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Production: 363,395 ton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Per capita consumption: 8.6kg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Export: 36,063.2 ton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Export earnings: US$182.43 M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Import: 22,961.67 ton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Import bill: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</a:rPr>
              <a:t>US$25.07 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" y="928354"/>
            <a:ext cx="1174060" cy="10646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98" y="933885"/>
            <a:ext cx="1062182" cy="10801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81469" y="958710"/>
            <a:ext cx="3570006" cy="193899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Production: 679,992 ton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Per capita consumption: 15kg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Export: 2,608.9 ton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Export earnings: US$5.68 M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Import: 1,401.96 ton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Import bill: US$4.37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600" y="3290608"/>
            <a:ext cx="1351895" cy="15163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62367" y="3432966"/>
            <a:ext cx="3297521" cy="1806351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8575" cap="flat" cmpd="sng" algn="ctr">
            <a:solidFill>
              <a:srgbClr val="D37D28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Production: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7.6 mil pieces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Export: 1.83 M pieces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Export earnings: US$4.09 M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Import bill (leather products):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US$57.2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39825" y="5885178"/>
            <a:ext cx="16374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8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Source: MLF,2018, NBS </a:t>
            </a:r>
            <a:endParaRPr lang="en-US" sz="80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62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24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6934"/>
            <a:ext cx="8543925" cy="760807"/>
          </a:xfrm>
        </p:spPr>
        <p:txBody>
          <a:bodyPr>
            <a:normAutofit/>
          </a:bodyPr>
          <a:lstStyle/>
          <a:p>
            <a:pPr algn="ctr"/>
            <a:r>
              <a:rPr lang="en-US" sz="2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POLICY ISSUES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1742474" y="1289964"/>
            <a:ext cx="2914671" cy="2266519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8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</a:rPr>
              <a:t>Policy options to manage imports of livestock and livestock products (dairy, poultry,  etc.)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5834" y="4161743"/>
            <a:ext cx="38704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0"/>
              </a:rPr>
              <a:t>Managing </a:t>
            </a:r>
            <a:r>
              <a:rPr lang="en-US" sz="20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conflicts </a:t>
            </a:r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0"/>
              </a:rPr>
              <a:t>between farmers and livestock </a:t>
            </a:r>
            <a:r>
              <a:rPr lang="en-US" sz="20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keepers</a:t>
            </a:r>
            <a:endParaRPr lang="en-US" sz="200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8480" y="1474751"/>
            <a:ext cx="3172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0"/>
              </a:rPr>
              <a:t>How to enhance the competitiveness of import substitutes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13128" y="3200324"/>
            <a:ext cx="28444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0"/>
              </a:rPr>
              <a:t>Managing feed quality and cost/How to develop the feed industry without competition with </a:t>
            </a:r>
            <a:r>
              <a:rPr lang="en-US" sz="20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human consumption</a:t>
            </a:r>
            <a:endParaRPr lang="en-US" sz="200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" y="3639616"/>
            <a:ext cx="1931417" cy="2078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95" y="3106365"/>
            <a:ext cx="1752748" cy="12176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9" y="1310214"/>
            <a:ext cx="1585389" cy="15853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87" y="984439"/>
            <a:ext cx="1975864" cy="199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3761"/>
            <a:ext cx="9943365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AGRICULTURAL POLICY CONFERENCE (AAPC)</a:t>
            </a:r>
            <a:endParaRPr lang="en-US" sz="24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576" y="1403797"/>
            <a:ext cx="47780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Organised jointly by MALF and PAG since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Sharing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results on policy research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platform for high level policy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dialogue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Takes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stock of progress in policy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reforms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feedback to PAG to ensure demand driven research </a:t>
            </a:r>
          </a:p>
          <a:p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639" y="1519706"/>
            <a:ext cx="4533364" cy="43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 INPUTS AND AG. SERVICES </a:t>
            </a:r>
            <a:endParaRPr lang="en-US" sz="24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700" y="2080567"/>
            <a:ext cx="7348990" cy="377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6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80" y="0"/>
            <a:ext cx="8542383" cy="817741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925738" y="952139"/>
            <a:ext cx="272710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Imports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Tanzania imports more than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90%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its inorganic fertilizer (Urea, DAP and NPK)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Major importing countries: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Saudi Arabia, Russia, Morocco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3981" y="1090549"/>
            <a:ext cx="267396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60%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all the all fertilizer is used in the Southern Highlands regions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US" sz="11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1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TFRA</a:t>
            </a:r>
            <a:r>
              <a:rPr lang="en-US" sz="11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2018)</a:t>
            </a:r>
            <a:endParaRPr lang="en-US" sz="11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423" y="4427492"/>
            <a:ext cx="1067260" cy="7195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195166" y="4487250"/>
            <a:ext cx="2487955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Utilization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Increase in fertilizer utilization between 2015/16 and 2017/18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(TFRA, 2018)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21" y="952139"/>
            <a:ext cx="1485900" cy="60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664" y="1039709"/>
            <a:ext cx="2314369" cy="2430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22" y="3182163"/>
            <a:ext cx="1654399" cy="11848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972599" y="3423437"/>
            <a:ext cx="2466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Import Bill: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USD 155.1 mil in the year ending October 2018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(BoT, 2018)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72599" y="4690564"/>
            <a:ext cx="2680244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BPS Savings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TZS 20.5 billion from economies of scale in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2017/18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(TFRA, 2018)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069" y="4728753"/>
            <a:ext cx="1091017" cy="848127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H="1">
            <a:off x="6133912" y="1829213"/>
            <a:ext cx="1558343" cy="64008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52867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59999" y="20097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68" y="84221"/>
            <a:ext cx="8551195" cy="73352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IRRIGATION AND USE OF IMPROVED SEED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69233" y="1762328"/>
          <a:ext cx="4682316" cy="310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1762328"/>
            <a:ext cx="1906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Number of farmers applying irrigation: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400,000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7127" y="1184856"/>
            <a:ext cx="3400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Irrigation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282" y="5605003"/>
            <a:ext cx="34000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NBS: Annual agricultural Sample Survey 2016/17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4947195" y="224882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086985" y="1217981"/>
            <a:ext cx="2839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Planted Area with/Without Improved Seed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8389" y="5566531"/>
            <a:ext cx="51092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NBS: National Sample Census Of Agriculture, Small Holder Agriculture, 2007/08</a:t>
            </a:r>
            <a:b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2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2031" y="12032"/>
            <a:ext cx="9918032" cy="846896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ISSUES</a:t>
            </a:r>
            <a:endParaRPr lang="en-US" sz="24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1" y="-47752"/>
            <a:ext cx="1773740" cy="16670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518" y="1956407"/>
            <a:ext cx="4456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Regulatory reforms to reduce the timeline and cost of registration for seed/breed variety, pesticides/veterinary medicine, and fertilizer/livestock feed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45987" y="1849438"/>
            <a:ext cx="4631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Extension policy to ensure farmers access to knowledge for appropriate agronomy and livestock husbandry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517" y="3393037"/>
            <a:ext cx="445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Regulatory reforms to enhance competition and efficiency in farm input value chain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00533" y="3393037"/>
            <a:ext cx="4476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Alternative policy options to enhance access to farm input without dependency on input subsidy</a:t>
            </a:r>
          </a:p>
        </p:txBody>
      </p:sp>
    </p:spTree>
    <p:extLst>
      <p:ext uri="{BB962C8B-B14F-4D97-AF65-F5344CB8AC3E}">
        <p14:creationId xmlns:p14="http://schemas.microsoft.com/office/powerpoint/2010/main" val="303397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2031" y="12032"/>
            <a:ext cx="9918032" cy="846896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24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40" y="1428750"/>
            <a:ext cx="4023919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60" y="858927"/>
            <a:ext cx="8615967" cy="519043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000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b="1" cap="none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AAPC SESSIONS</a:t>
            </a:r>
            <a:endParaRPr lang="en-US" sz="20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1609" y="106792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000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b="1" cap="none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AAPC SESSIONS</a:t>
            </a:r>
            <a:endParaRPr lang="en-US" sz="20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6765337"/>
              </p:ext>
            </p:extLst>
          </p:nvPr>
        </p:nvGraphicFramePr>
        <p:xfrm>
          <a:off x="1415096" y="1133341"/>
          <a:ext cx="6750110" cy="48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130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Staples AND FOOD SECURITY</a:t>
            </a:r>
            <a:endParaRPr lang="en-US" sz="2400" b="1" cap="none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666" y="1022647"/>
            <a:ext cx="5038806" cy="45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9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6934"/>
            <a:ext cx="8543925" cy="760807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SUMMARY STATISTICS 2016/17-2017/18</a:t>
            </a:r>
            <a:r>
              <a:rPr lang="en-US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920623" y="1013990"/>
            <a:ext cx="240690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Maize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Farmers: 7.4 mil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(88%)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Area Cultivated: 3.5 mil ha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Yield: 1.7 tons/ha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Production: 6.3 mil tons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Domestic Requirement: 5 mil tons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70354" y="974972"/>
            <a:ext cx="239211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Cassava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Farmers: 1.9 mil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(23%)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Area Cultivated: 0.9 mil ha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Yield: 2.8 tons/ha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Production: 2.8 mil tons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Domestic Requirement: 2.3 mil tons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02300" y="3291576"/>
            <a:ext cx="242369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Sorghum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Farmers: 1.1 mil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(13%)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Area Cultivated: 0.6 mil ha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Yield: 1.2 tons/ha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Production: 0.7 mil tons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Domestic Requirement: NA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74065" y="3281204"/>
            <a:ext cx="249616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Farmers: 1.6 mil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(19%)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Area Cultivated: 1.1 Mil ha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Yield: 2 tons/ha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Production: 2.2 mil tons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Domestic Requirement: 0.9 mil tons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024714" y="3281204"/>
            <a:ext cx="2580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Round Potatoes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Farmers: 0.2 mil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(2.4%)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Area Cultivated: 0.1 mil ha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Yield: 3 tons/ha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Production: 0.4 mil tons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Domestic Requirement: NA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48498" y="5597808"/>
            <a:ext cx="80492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NBS- Annual Agriculture Sample Survey 2016/17       MoA Food Security Department 2017/18   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60768" y="1005035"/>
            <a:ext cx="254454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Bulrush Millet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Farmers: 0.3 mil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(4%)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Area Cultivated: 0.2 mil ha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Yield: 1.2 tons/ha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Production: 0.2 mil tons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Domestic Requirement: NA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6" y="1207485"/>
            <a:ext cx="724160" cy="814422"/>
          </a:xfrm>
          <a:prstGeom prst="rect">
            <a:avLst/>
          </a:prstGeom>
        </p:spPr>
      </p:pic>
      <p:pic>
        <p:nvPicPr>
          <p:cNvPr id="49" name="Picture Placeholder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1" r="19491"/>
          <a:stretch>
            <a:fillRect/>
          </a:stretch>
        </p:blipFill>
        <p:spPr>
          <a:xfrm>
            <a:off x="342452" y="3437473"/>
            <a:ext cx="494779" cy="5018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173" y="1252888"/>
            <a:ext cx="723238" cy="66687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064" y="3493739"/>
            <a:ext cx="723900" cy="8207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526" y="1252888"/>
            <a:ext cx="722181" cy="7230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6641" y="3501861"/>
            <a:ext cx="714127" cy="8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0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6934"/>
            <a:ext cx="8543925" cy="76080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ISSUES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762" y="1425938"/>
            <a:ext cx="4793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can Tanzania participate in intra-regional food trade without risking food insecurity?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41100" y="1469832"/>
            <a:ext cx="4362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are alternative food security policy options beyond export bans?</a:t>
            </a:r>
            <a:endParaRPr kumimoji="0" lang="en-US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700" y="3123128"/>
            <a:ext cx="461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to manage public stocks such as NFRA without distorting the market?</a:t>
            </a:r>
            <a:endParaRPr kumimoji="0" lang="en-US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1252" y="3123128"/>
            <a:ext cx="4362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Despite being food self-sufficient, Tanzania has one of the highest incidences of malnutrition: How could Tanzania achieve nutrition-sensitive agriculture?</a:t>
            </a:r>
          </a:p>
        </p:txBody>
      </p:sp>
    </p:spTree>
    <p:extLst>
      <p:ext uri="{BB962C8B-B14F-4D97-AF65-F5344CB8AC3E}">
        <p14:creationId xmlns:p14="http://schemas.microsoft.com/office/powerpoint/2010/main" val="59370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04591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73492" y="132819"/>
            <a:ext cx="8229600" cy="59704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rgbClr val="D37D2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Traditional exports crops 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584" y="1049980"/>
            <a:ext cx="4634150" cy="46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1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6934"/>
            <a:ext cx="8543925" cy="760807"/>
          </a:xfrm>
        </p:spPr>
        <p:txBody>
          <a:bodyPr/>
          <a:lstStyle/>
          <a:p>
            <a:pPr algn="ctr"/>
            <a:r>
              <a:rPr lang="en-US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statistics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99" y="1253894"/>
            <a:ext cx="796652" cy="8713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2071" y="1253894"/>
            <a:ext cx="23081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CASHEW</a:t>
            </a:r>
          </a:p>
          <a:p>
            <a:r>
              <a:rPr lang="en-US" sz="1600" dirty="0" smtClean="0"/>
              <a:t>Exports </a:t>
            </a:r>
            <a:r>
              <a:rPr lang="en-US" sz="1600" b="1" dirty="0" smtClean="0"/>
              <a:t>USD 575.6M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armers </a:t>
            </a:r>
            <a:r>
              <a:rPr lang="en-US" sz="1600" b="1" dirty="0" smtClean="0"/>
              <a:t>666,800</a:t>
            </a:r>
          </a:p>
          <a:p>
            <a:r>
              <a:rPr lang="en-US" sz="1600" dirty="0" smtClean="0"/>
              <a:t>Production </a:t>
            </a:r>
            <a:r>
              <a:rPr lang="en-US" sz="1600" b="1" dirty="0" smtClean="0"/>
              <a:t>313,800 Tons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133" y="1444937"/>
            <a:ext cx="708863" cy="6797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80785" y="1216141"/>
            <a:ext cx="23081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TOBACCO</a:t>
            </a:r>
          </a:p>
          <a:p>
            <a:r>
              <a:rPr lang="en-US" sz="1600" dirty="0" smtClean="0"/>
              <a:t>Exports </a:t>
            </a:r>
            <a:r>
              <a:rPr lang="en-US" sz="1600" b="1" dirty="0" smtClean="0"/>
              <a:t>USD 228.3M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armers </a:t>
            </a:r>
            <a:r>
              <a:rPr lang="en-US" sz="1600" b="1" dirty="0" smtClean="0"/>
              <a:t>142,000</a:t>
            </a:r>
          </a:p>
          <a:p>
            <a:r>
              <a:rPr lang="en-US" sz="1600" dirty="0" smtClean="0"/>
              <a:t>Production </a:t>
            </a:r>
            <a:r>
              <a:rPr lang="en-US" sz="1600" b="1" dirty="0" smtClean="0"/>
              <a:t>83,000 Tons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978" y="1227622"/>
            <a:ext cx="1009650" cy="1114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44" y="3554124"/>
            <a:ext cx="762066" cy="9632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43074" y="1217247"/>
            <a:ext cx="23081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COFFEE</a:t>
            </a:r>
          </a:p>
          <a:p>
            <a:r>
              <a:rPr lang="en-US" sz="1600" dirty="0" smtClean="0"/>
              <a:t>Exports </a:t>
            </a:r>
            <a:r>
              <a:rPr lang="en-US" sz="1600" b="1" dirty="0" smtClean="0"/>
              <a:t>USD 128.2M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armers </a:t>
            </a:r>
            <a:r>
              <a:rPr lang="en-US" sz="1600" b="1" dirty="0" smtClean="0"/>
              <a:t>183,000</a:t>
            </a:r>
          </a:p>
          <a:p>
            <a:r>
              <a:rPr lang="en-US" sz="1600" dirty="0" smtClean="0"/>
              <a:t>Production </a:t>
            </a:r>
            <a:r>
              <a:rPr lang="en-US" sz="1600" b="1" dirty="0" smtClean="0"/>
              <a:t>54,000 Tons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8331" y="3341796"/>
            <a:ext cx="2160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COTTON</a:t>
            </a:r>
          </a:p>
          <a:p>
            <a:r>
              <a:rPr lang="en-US" sz="1600" dirty="0" smtClean="0"/>
              <a:t>Exports </a:t>
            </a:r>
            <a:r>
              <a:rPr lang="en-US" sz="1600" b="1" dirty="0" smtClean="0"/>
              <a:t>USD 66.5 M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armers </a:t>
            </a:r>
            <a:r>
              <a:rPr lang="en-US" sz="1600" b="1" dirty="0" smtClean="0"/>
              <a:t>500,000</a:t>
            </a:r>
          </a:p>
          <a:p>
            <a:r>
              <a:rPr lang="en-US" sz="1600" dirty="0" smtClean="0"/>
              <a:t>Production </a:t>
            </a:r>
            <a:r>
              <a:rPr lang="en-US" sz="1600" b="1" dirty="0" smtClean="0"/>
              <a:t>215,000 Tons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4133" y="3351394"/>
            <a:ext cx="952500" cy="12763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36633" y="3464906"/>
            <a:ext cx="23081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TEA</a:t>
            </a:r>
          </a:p>
          <a:p>
            <a:r>
              <a:rPr lang="en-US" sz="1600" dirty="0" smtClean="0"/>
              <a:t>Exports </a:t>
            </a:r>
            <a:r>
              <a:rPr lang="en-US" sz="1600" b="1" dirty="0" smtClean="0"/>
              <a:t>USD 46.1M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armers </a:t>
            </a:r>
            <a:r>
              <a:rPr lang="en-US" sz="1600" b="1" dirty="0" smtClean="0"/>
              <a:t>50,000</a:t>
            </a:r>
          </a:p>
          <a:p>
            <a:r>
              <a:rPr lang="en-US" sz="1600" dirty="0" smtClean="0"/>
              <a:t>Production </a:t>
            </a:r>
            <a:r>
              <a:rPr lang="en-US" sz="1600" b="1" dirty="0" smtClean="0"/>
              <a:t>33,000 Tons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439" y="3772930"/>
            <a:ext cx="968727" cy="52563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73091" y="3554979"/>
            <a:ext cx="2222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SISAL</a:t>
            </a:r>
          </a:p>
          <a:p>
            <a:r>
              <a:rPr lang="en-US" sz="1600" dirty="0" smtClean="0"/>
              <a:t>Exports </a:t>
            </a:r>
            <a:r>
              <a:rPr lang="en-US" sz="1600" b="1" dirty="0" smtClean="0"/>
              <a:t>USD 33.2 M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armers </a:t>
            </a:r>
            <a:r>
              <a:rPr lang="en-US" sz="1600" b="1" dirty="0" smtClean="0"/>
              <a:t>16,500</a:t>
            </a:r>
          </a:p>
          <a:p>
            <a:r>
              <a:rPr lang="en-US" sz="1600" dirty="0" smtClean="0"/>
              <a:t>Production </a:t>
            </a:r>
            <a:r>
              <a:rPr lang="en-US" sz="1600" b="1" dirty="0" smtClean="0"/>
              <a:t>38,000 Tons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8498" y="5412360"/>
            <a:ext cx="8049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Sources: </a:t>
            </a:r>
            <a:r>
              <a:rPr lang="en-US" sz="800" dirty="0" smtClean="0"/>
              <a:t>1.Production data</a:t>
            </a:r>
            <a:r>
              <a:rPr lang="en-US" sz="800" b="1" dirty="0" smtClean="0"/>
              <a:t> </a:t>
            </a:r>
            <a:r>
              <a:rPr lang="en-US" sz="800" dirty="0" smtClean="0"/>
              <a:t>NBS- </a:t>
            </a:r>
            <a:r>
              <a:rPr lang="en-US" sz="800" dirty="0"/>
              <a:t>Annual Agriculture Sample Survey </a:t>
            </a:r>
            <a:r>
              <a:rPr lang="en-US" sz="800" dirty="0" smtClean="0"/>
              <a:t>2016/17, 2. Data on number of farmers-NBS </a:t>
            </a:r>
            <a:r>
              <a:rPr lang="en-US" sz="800" dirty="0"/>
              <a:t>Annual Agriculture Sample Survey </a:t>
            </a:r>
            <a:r>
              <a:rPr lang="en-US" sz="800" dirty="0" smtClean="0"/>
              <a:t>2016/17, 3.Data on export earning -BOT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6772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FTF_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799B5"/>
      </a:accent5>
      <a:accent6>
        <a:srgbClr val="D37D28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TF_Color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799B5"/>
    </a:accent5>
    <a:accent6>
      <a:srgbClr val="D37D28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FTF_Color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799B5"/>
    </a:accent5>
    <a:accent6>
      <a:srgbClr val="D37D28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737</TotalTime>
  <Words>1631</Words>
  <Application>Microsoft Office PowerPoint</Application>
  <PresentationFormat>A4 Paper (210x297 mm)</PresentationFormat>
  <Paragraphs>272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SimSun</vt:lpstr>
      <vt:lpstr>Arial</vt:lpstr>
      <vt:lpstr>Arial Rounded MT Bold</vt:lpstr>
      <vt:lpstr>Calibri</vt:lpstr>
      <vt:lpstr>Calibri Light</vt:lpstr>
      <vt:lpstr>Gill Sans MT</vt:lpstr>
      <vt:lpstr>Tahoma</vt:lpstr>
      <vt:lpstr>Times New Roman</vt:lpstr>
      <vt:lpstr>Tw Cen MT Condensed</vt:lpstr>
      <vt:lpstr>Wingdings</vt:lpstr>
      <vt:lpstr>Office Theme</vt:lpstr>
      <vt:lpstr>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SUMMARY STATISTICS 2016/17-2017/18 </vt:lpstr>
      <vt:lpstr>POLICY ISSUES</vt:lpstr>
      <vt:lpstr>PowerPoint Presentation</vt:lpstr>
      <vt:lpstr>Summary statistics</vt:lpstr>
      <vt:lpstr>Key policy issues</vt:lpstr>
      <vt:lpstr>PowerPoint Presentation</vt:lpstr>
      <vt:lpstr>Summary statistics</vt:lpstr>
      <vt:lpstr>Key policy issues</vt:lpstr>
      <vt:lpstr>PowerPoint Presentation</vt:lpstr>
      <vt:lpstr>SUMMARY STATISTICS</vt:lpstr>
      <vt:lpstr>Key policy issues</vt:lpstr>
      <vt:lpstr>PowerPoint Presentation</vt:lpstr>
      <vt:lpstr>Summary statistics (animal products)</vt:lpstr>
      <vt:lpstr>KEY POLICY ISSUES </vt:lpstr>
      <vt:lpstr>PowerPoint Presentation</vt:lpstr>
      <vt:lpstr>OVERVIEW</vt:lpstr>
      <vt:lpstr>IRRIGATION AND USE OF IMPROVED SEED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emwambulukutu</cp:lastModifiedBy>
  <cp:revision>53</cp:revision>
  <dcterms:created xsi:type="dcterms:W3CDTF">2019-01-21T06:32:14Z</dcterms:created>
  <dcterms:modified xsi:type="dcterms:W3CDTF">2019-02-13T18:12:46Z</dcterms:modified>
</cp:coreProperties>
</file>